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3"/>
  </p:notesMasterIdLst>
  <p:sldIdLst>
    <p:sldId id="256" r:id="rId2"/>
    <p:sldId id="258" r:id="rId3"/>
    <p:sldId id="266" r:id="rId4"/>
    <p:sldId id="259" r:id="rId5"/>
    <p:sldId id="263" r:id="rId6"/>
    <p:sldId id="264" r:id="rId7"/>
    <p:sldId id="260" r:id="rId8"/>
    <p:sldId id="261" r:id="rId9"/>
    <p:sldId id="269" r:id="rId10"/>
    <p:sldId id="270" r:id="rId11"/>
    <p:sldId id="27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89BA11-A523-235D-525A-2FD3A9E4646D}" v="457" dt="2021-07-12T18:22:06.801"/>
    <p1510:client id="{4CFCA6D5-2112-2BC3-60D5-75A21DE36717}" v="2519" dt="2021-07-06T18:29:38.272"/>
    <p1510:client id="{69A611FB-937E-3539-62C8-C7E2DB9C0E9F}" v="794" dt="2021-07-08T18:54:53.958"/>
    <p1510:client id="{8246A113-A97A-BFD6-6FAB-15BA71AEFDCD}" v="452" dt="2021-07-07T15:07:09.540"/>
    <p1510:client id="{85D31E84-801E-47A7-FB12-B519CA4C167C}" v="1719" dt="2021-07-06T21:26:06.591"/>
    <p1510:client id="{A09918E2-C7C2-0470-8E93-A58804F839A2}" v="201" dt="2021-07-06T21:39:35.270"/>
    <p1510:client id="{BA98D647-3245-BA29-2736-468525F90F3C}" v="253" dt="2021-06-30T13:05:39.309"/>
    <p1510:client id="{E6DD64FC-94A3-4DB9-8469-7DE301188F0F}" v="54" dt="2021-05-12T16:47:55.153"/>
    <p1510:client id="{F366A551-B1D5-2889-0E35-F97E20E93901}" v="461" dt="2021-07-09T15:33:16.647"/>
    <p1510:client id="{FB2E567F-0FA1-0CC7-F019-3DB5B6B6AA72}" v="729" dt="2021-07-06T21:17:45.8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75EB2C-2799-4E2D-97BF-E4E4545E1036}" type="datetimeFigureOut">
              <a:rPr lang="en-US"/>
              <a:t>7/13/2021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2F5DF0-2FF2-4E42-9D33-686F07FC8A46}" type="slidenum">
              <a:rPr lang="en-US"/>
              <a:t>‹#›</a:t>
            </a:fld>
            <a:endParaRPr lang="en-US"/>
          </a:p>
        </p:txBody>
      </p:sp>
    </p:spTree>
    <p:extLst>
      <p:ext uri="{BB962C8B-B14F-4D97-AF65-F5344CB8AC3E}">
        <p14:creationId xmlns:p14="http://schemas.microsoft.com/office/powerpoint/2010/main" val="2131583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David</a:t>
            </a:r>
          </a:p>
        </p:txBody>
      </p:sp>
      <p:sp>
        <p:nvSpPr>
          <p:cNvPr id="4" name="Slide Number Placeholder 3"/>
          <p:cNvSpPr>
            <a:spLocks noGrp="1"/>
          </p:cNvSpPr>
          <p:nvPr>
            <p:ph type="sldNum" sz="quarter" idx="5"/>
          </p:nvPr>
        </p:nvSpPr>
        <p:spPr/>
        <p:txBody>
          <a:bodyPr/>
          <a:lstStyle/>
          <a:p>
            <a:fld id="{3F2F5DF0-2FF2-4E42-9D33-686F07FC8A46}" type="slidenum">
              <a:rPr lang="en-US"/>
              <a:t>2</a:t>
            </a:fld>
            <a:endParaRPr lang="en-US"/>
          </a:p>
        </p:txBody>
      </p:sp>
    </p:spTree>
    <p:extLst>
      <p:ext uri="{BB962C8B-B14F-4D97-AF65-F5344CB8AC3E}">
        <p14:creationId xmlns:p14="http://schemas.microsoft.com/office/powerpoint/2010/main" val="1137581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David</a:t>
            </a:r>
          </a:p>
        </p:txBody>
      </p:sp>
      <p:sp>
        <p:nvSpPr>
          <p:cNvPr id="4" name="Slide Number Placeholder 3"/>
          <p:cNvSpPr>
            <a:spLocks noGrp="1"/>
          </p:cNvSpPr>
          <p:nvPr>
            <p:ph type="sldNum" sz="quarter" idx="5"/>
          </p:nvPr>
        </p:nvSpPr>
        <p:spPr/>
        <p:txBody>
          <a:bodyPr/>
          <a:lstStyle/>
          <a:p>
            <a:fld id="{3F2F5DF0-2FF2-4E42-9D33-686F07FC8A46}" type="slidenum">
              <a:rPr lang="en-US"/>
              <a:t>3</a:t>
            </a:fld>
            <a:endParaRPr lang="en-US"/>
          </a:p>
        </p:txBody>
      </p:sp>
    </p:spTree>
    <p:extLst>
      <p:ext uri="{BB962C8B-B14F-4D97-AF65-F5344CB8AC3E}">
        <p14:creationId xmlns:p14="http://schemas.microsoft.com/office/powerpoint/2010/main" val="3564078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Duncan</a:t>
            </a:r>
          </a:p>
        </p:txBody>
      </p:sp>
      <p:sp>
        <p:nvSpPr>
          <p:cNvPr id="4" name="Slide Number Placeholder 3"/>
          <p:cNvSpPr>
            <a:spLocks noGrp="1"/>
          </p:cNvSpPr>
          <p:nvPr>
            <p:ph type="sldNum" sz="quarter" idx="5"/>
          </p:nvPr>
        </p:nvSpPr>
        <p:spPr/>
        <p:txBody>
          <a:bodyPr/>
          <a:lstStyle/>
          <a:p>
            <a:fld id="{3F2F5DF0-2FF2-4E42-9D33-686F07FC8A46}" type="slidenum">
              <a:rPr lang="en-US"/>
              <a:t>4</a:t>
            </a:fld>
            <a:endParaRPr lang="en-US"/>
          </a:p>
        </p:txBody>
      </p:sp>
    </p:spTree>
    <p:extLst>
      <p:ext uri="{BB962C8B-B14F-4D97-AF65-F5344CB8AC3E}">
        <p14:creationId xmlns:p14="http://schemas.microsoft.com/office/powerpoint/2010/main" val="1137203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Duncan</a:t>
            </a:r>
          </a:p>
        </p:txBody>
      </p:sp>
      <p:sp>
        <p:nvSpPr>
          <p:cNvPr id="4" name="Slide Number Placeholder 3"/>
          <p:cNvSpPr>
            <a:spLocks noGrp="1"/>
          </p:cNvSpPr>
          <p:nvPr>
            <p:ph type="sldNum" sz="quarter" idx="5"/>
          </p:nvPr>
        </p:nvSpPr>
        <p:spPr/>
        <p:txBody>
          <a:bodyPr/>
          <a:lstStyle/>
          <a:p>
            <a:fld id="{3F2F5DF0-2FF2-4E42-9D33-686F07FC8A46}" type="slidenum">
              <a:rPr lang="en-US"/>
              <a:t>5</a:t>
            </a:fld>
            <a:endParaRPr lang="en-US"/>
          </a:p>
        </p:txBody>
      </p:sp>
    </p:spTree>
    <p:extLst>
      <p:ext uri="{BB962C8B-B14F-4D97-AF65-F5344CB8AC3E}">
        <p14:creationId xmlns:p14="http://schemas.microsoft.com/office/powerpoint/2010/main" val="819860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Duncan</a:t>
            </a:r>
          </a:p>
        </p:txBody>
      </p:sp>
      <p:sp>
        <p:nvSpPr>
          <p:cNvPr id="4" name="Slide Number Placeholder 3"/>
          <p:cNvSpPr>
            <a:spLocks noGrp="1"/>
          </p:cNvSpPr>
          <p:nvPr>
            <p:ph type="sldNum" sz="quarter" idx="5"/>
          </p:nvPr>
        </p:nvSpPr>
        <p:spPr/>
        <p:txBody>
          <a:bodyPr/>
          <a:lstStyle/>
          <a:p>
            <a:fld id="{3F2F5DF0-2FF2-4E42-9D33-686F07FC8A46}" type="slidenum">
              <a:rPr lang="en-US"/>
              <a:t>6</a:t>
            </a:fld>
            <a:endParaRPr lang="en-US"/>
          </a:p>
        </p:txBody>
      </p:sp>
    </p:spTree>
    <p:extLst>
      <p:ext uri="{BB962C8B-B14F-4D97-AF65-F5344CB8AC3E}">
        <p14:creationId xmlns:p14="http://schemas.microsoft.com/office/powerpoint/2010/main" val="18476394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Karen</a:t>
            </a:r>
          </a:p>
        </p:txBody>
      </p:sp>
      <p:sp>
        <p:nvSpPr>
          <p:cNvPr id="4" name="Slide Number Placeholder 3"/>
          <p:cNvSpPr>
            <a:spLocks noGrp="1"/>
          </p:cNvSpPr>
          <p:nvPr>
            <p:ph type="sldNum" sz="quarter" idx="5"/>
          </p:nvPr>
        </p:nvSpPr>
        <p:spPr/>
        <p:txBody>
          <a:bodyPr/>
          <a:lstStyle/>
          <a:p>
            <a:fld id="{3F2F5DF0-2FF2-4E42-9D33-686F07FC8A46}" type="slidenum">
              <a:rPr lang="en-US"/>
              <a:t>7</a:t>
            </a:fld>
            <a:endParaRPr lang="en-US"/>
          </a:p>
        </p:txBody>
      </p:sp>
    </p:spTree>
    <p:extLst>
      <p:ext uri="{BB962C8B-B14F-4D97-AF65-F5344CB8AC3E}">
        <p14:creationId xmlns:p14="http://schemas.microsoft.com/office/powerpoint/2010/main" val="16932305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Tim &amp; Cal</a:t>
            </a:r>
          </a:p>
        </p:txBody>
      </p:sp>
      <p:sp>
        <p:nvSpPr>
          <p:cNvPr id="4" name="Slide Number Placeholder 3"/>
          <p:cNvSpPr>
            <a:spLocks noGrp="1"/>
          </p:cNvSpPr>
          <p:nvPr>
            <p:ph type="sldNum" sz="quarter" idx="5"/>
          </p:nvPr>
        </p:nvSpPr>
        <p:spPr/>
        <p:txBody>
          <a:bodyPr/>
          <a:lstStyle/>
          <a:p>
            <a:fld id="{3F2F5DF0-2FF2-4E42-9D33-686F07FC8A46}" type="slidenum">
              <a:rPr lang="en-US"/>
              <a:t>8</a:t>
            </a:fld>
            <a:endParaRPr lang="en-US"/>
          </a:p>
        </p:txBody>
      </p:sp>
    </p:spTree>
    <p:extLst>
      <p:ext uri="{BB962C8B-B14F-4D97-AF65-F5344CB8AC3E}">
        <p14:creationId xmlns:p14="http://schemas.microsoft.com/office/powerpoint/2010/main" val="3384956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28602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406163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29066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113244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35580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28278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7/13/2021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46775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7/13/2021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67287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64720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52898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7022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7/13/2021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8618302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archive-it.org/collections/13781" TargetMode="External"/><Relationship Id="rId2" Type="http://schemas.openxmlformats.org/officeDocument/2006/relationships/hyperlink" Target="https://twitter.com/niagarahealth/status/1408104158666833920" TargetMode="External"/><Relationship Id="rId1" Type="http://schemas.openxmlformats.org/officeDocument/2006/relationships/slideLayout" Target="../slideLayouts/slideLayout2.xml"/><Relationship Id="rId4" Type="http://schemas.openxmlformats.org/officeDocument/2006/relationships/hyperlink" Target="https://wayback.archive-it.org/13781/*/http:/www.communitycarestca.ca/COVID-19/"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90338" y="640080"/>
            <a:ext cx="3734014" cy="3566160"/>
          </a:xfrm>
        </p:spPr>
        <p:txBody>
          <a:bodyPr anchor="b">
            <a:normAutofit/>
          </a:bodyPr>
          <a:lstStyle/>
          <a:p>
            <a:pPr algn="l"/>
            <a:r>
              <a:rPr lang="en-US" sz="4200">
                <a:cs typeface="Calibri Light"/>
              </a:rPr>
              <a:t>Crisis Communication in the Niagara Region during the COVID-19 Pandemic</a:t>
            </a:r>
            <a:endParaRPr lang="en-US" sz="4200"/>
          </a:p>
        </p:txBody>
      </p:sp>
      <p:sp>
        <p:nvSpPr>
          <p:cNvPr id="3" name="Subtitle 2"/>
          <p:cNvSpPr>
            <a:spLocks noGrp="1"/>
          </p:cNvSpPr>
          <p:nvPr>
            <p:ph type="subTitle" idx="1"/>
          </p:nvPr>
        </p:nvSpPr>
        <p:spPr>
          <a:xfrm>
            <a:off x="890339" y="4636008"/>
            <a:ext cx="3734014" cy="1572768"/>
          </a:xfrm>
        </p:spPr>
        <p:txBody>
          <a:bodyPr vert="horz" lIns="91440" tIns="45720" rIns="91440" bIns="45720" rtlCol="0">
            <a:normAutofit/>
          </a:bodyPr>
          <a:lstStyle/>
          <a:p>
            <a:pPr algn="l"/>
            <a:r>
              <a:rPr lang="en-US">
                <a:cs typeface="Calibri"/>
              </a:rPr>
              <a:t>Archives Unleashed Cohorts Opening Meeting</a:t>
            </a:r>
          </a:p>
          <a:p>
            <a:pPr algn="l"/>
            <a:r>
              <a:rPr lang="en-US">
                <a:cs typeface="Calibri"/>
              </a:rPr>
              <a:t>July 13, 2021</a:t>
            </a:r>
          </a:p>
        </p:txBody>
      </p:sp>
      <p:sp>
        <p:nvSpPr>
          <p:cNvPr id="40"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indoor, line&#10;&#10;Description automatically generated">
            <a:extLst>
              <a:ext uri="{FF2B5EF4-FFF2-40B4-BE49-F238E27FC236}">
                <a16:creationId xmlns:a16="http://schemas.microsoft.com/office/drawing/2014/main" id="{255C2F31-41FA-4EF0-8701-32217F9289D2}"/>
              </a:ext>
            </a:extLst>
          </p:cNvPr>
          <p:cNvPicPr>
            <a:picLocks noChangeAspect="1"/>
          </p:cNvPicPr>
          <p:nvPr/>
        </p:nvPicPr>
        <p:blipFill rotWithShape="1">
          <a:blip r:embed="rId2"/>
          <a:srcRect l="10860" r="38989"/>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DF9C4-47DC-4E30-A47E-77C3FA32BAC4}"/>
              </a:ext>
            </a:extLst>
          </p:cNvPr>
          <p:cNvSpPr>
            <a:spLocks noGrp="1"/>
          </p:cNvSpPr>
          <p:nvPr>
            <p:ph type="title"/>
          </p:nvPr>
        </p:nvSpPr>
        <p:spPr/>
        <p:txBody>
          <a:bodyPr/>
          <a:lstStyle/>
          <a:p>
            <a:r>
              <a:rPr lang="en-US" dirty="0">
                <a:solidFill>
                  <a:schemeClr val="tx1">
                    <a:lumMod val="95000"/>
                    <a:lumOff val="5000"/>
                  </a:schemeClr>
                </a:solidFill>
                <a:ea typeface="+mj-lt"/>
                <a:cs typeface="+mj-lt"/>
              </a:rPr>
              <a:t>Teaching with Web Archives Cont'd</a:t>
            </a:r>
            <a:endParaRPr lang="en-US">
              <a:solidFill>
                <a:schemeClr val="tx1">
                  <a:lumMod val="95000"/>
                  <a:lumOff val="5000"/>
                </a:schemeClr>
              </a:solidFill>
              <a:cs typeface="Calibri Light"/>
            </a:endParaRPr>
          </a:p>
        </p:txBody>
      </p:sp>
      <p:sp>
        <p:nvSpPr>
          <p:cNvPr id="3" name="Content Placeholder 2">
            <a:extLst>
              <a:ext uri="{FF2B5EF4-FFF2-40B4-BE49-F238E27FC236}">
                <a16:creationId xmlns:a16="http://schemas.microsoft.com/office/drawing/2014/main" id="{781AC214-1BF3-48D5-A8E6-49D209CA588D}"/>
              </a:ext>
            </a:extLst>
          </p:cNvPr>
          <p:cNvSpPr>
            <a:spLocks noGrp="1"/>
          </p:cNvSpPr>
          <p:nvPr>
            <p:ph idx="1"/>
          </p:nvPr>
        </p:nvSpPr>
        <p:spPr/>
        <p:txBody>
          <a:bodyPr vert="horz" lIns="91440" tIns="45720" rIns="91440" bIns="45720" rtlCol="0" anchor="t">
            <a:normAutofit/>
          </a:bodyPr>
          <a:lstStyle/>
          <a:p>
            <a:pPr>
              <a:buFont typeface="Arial"/>
            </a:pPr>
            <a:r>
              <a:rPr lang="en-US" dirty="0">
                <a:ea typeface="+mn-lt"/>
                <a:cs typeface="+mn-lt"/>
              </a:rPr>
              <a:t>A serious bottleneck in web archives use and adoption is training students and researchers</a:t>
            </a:r>
          </a:p>
          <a:p>
            <a:pPr>
              <a:buFont typeface="Arial"/>
            </a:pPr>
            <a:r>
              <a:rPr lang="en-US" dirty="0">
                <a:ea typeface="+mn-lt"/>
                <a:cs typeface="+mn-lt"/>
              </a:rPr>
              <a:t>Library-sponsored, scaffolded workshops using Google Collab and the COVID19 in Niagara Dataset</a:t>
            </a:r>
          </a:p>
        </p:txBody>
      </p:sp>
    </p:spTree>
    <p:extLst>
      <p:ext uri="{BB962C8B-B14F-4D97-AF65-F5344CB8AC3E}">
        <p14:creationId xmlns:p14="http://schemas.microsoft.com/office/powerpoint/2010/main" val="32763894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0E68B-32EF-4291-B3D1-0939CCD3BCA4}"/>
              </a:ext>
            </a:extLst>
          </p:cNvPr>
          <p:cNvSpPr>
            <a:spLocks noGrp="1"/>
          </p:cNvSpPr>
          <p:nvPr>
            <p:ph type="title"/>
          </p:nvPr>
        </p:nvSpPr>
        <p:spPr/>
        <p:txBody>
          <a:bodyPr/>
          <a:lstStyle/>
          <a:p>
            <a:r>
              <a:rPr lang="en-US" dirty="0">
                <a:cs typeface="Calibri Light"/>
              </a:rPr>
              <a:t>References &amp; Image Credits</a:t>
            </a:r>
            <a:endParaRPr lang="en-US" dirty="0"/>
          </a:p>
        </p:txBody>
      </p:sp>
      <p:sp>
        <p:nvSpPr>
          <p:cNvPr id="3" name="Content Placeholder 2">
            <a:extLst>
              <a:ext uri="{FF2B5EF4-FFF2-40B4-BE49-F238E27FC236}">
                <a16:creationId xmlns:a16="http://schemas.microsoft.com/office/drawing/2014/main" id="{C96406DF-360E-4685-AAD3-E3E633AE880D}"/>
              </a:ext>
            </a:extLst>
          </p:cNvPr>
          <p:cNvSpPr>
            <a:spLocks noGrp="1"/>
          </p:cNvSpPr>
          <p:nvPr>
            <p:ph idx="1"/>
          </p:nvPr>
        </p:nvSpPr>
        <p:spPr/>
        <p:txBody>
          <a:bodyPr vert="horz" lIns="91440" tIns="45720" rIns="91440" bIns="45720" rtlCol="0" anchor="t">
            <a:normAutofit/>
          </a:bodyPr>
          <a:lstStyle/>
          <a:p>
            <a:pPr>
              <a:buFont typeface="Arial"/>
            </a:pPr>
            <a:r>
              <a:rPr lang="en-US" dirty="0">
                <a:ea typeface="+mn-lt"/>
                <a:cs typeface="+mn-lt"/>
              </a:rPr>
              <a:t>Vaccination Arena Image </a:t>
            </a:r>
            <a:r>
              <a:rPr lang="en-US" dirty="0">
                <a:ea typeface="+mn-lt"/>
                <a:cs typeface="+mn-lt"/>
                <a:hlinkClick r:id="rId2"/>
              </a:rPr>
              <a:t>https://twitter.com/niagarahealth/status/1408104158666833920</a:t>
            </a:r>
            <a:r>
              <a:rPr lang="en-US" dirty="0">
                <a:ea typeface="+mn-lt"/>
                <a:cs typeface="+mn-lt"/>
              </a:rPr>
              <a:t> </a:t>
            </a:r>
          </a:p>
          <a:p>
            <a:pPr>
              <a:buFont typeface="Arial"/>
            </a:pPr>
            <a:r>
              <a:rPr lang="en-US" dirty="0">
                <a:ea typeface="+mn-lt"/>
                <a:cs typeface="+mn-lt"/>
              </a:rPr>
              <a:t>COVID-19 in Niagara public Archive-It page - </a:t>
            </a:r>
            <a:r>
              <a:rPr lang="en-US" dirty="0">
                <a:ea typeface="+mn-lt"/>
                <a:cs typeface="+mn-lt"/>
                <a:hlinkClick r:id="rId3"/>
              </a:rPr>
              <a:t>https://archive-it.org/collections/13781</a:t>
            </a:r>
            <a:r>
              <a:rPr lang="en-US" dirty="0">
                <a:ea typeface="+mn-lt"/>
                <a:cs typeface="+mn-lt"/>
              </a:rPr>
              <a:t> </a:t>
            </a:r>
          </a:p>
          <a:p>
            <a:pPr>
              <a:buFont typeface="Arial"/>
            </a:pPr>
            <a:r>
              <a:rPr lang="en-US" dirty="0">
                <a:ea typeface="+mn-lt"/>
                <a:cs typeface="+mn-lt"/>
              </a:rPr>
              <a:t>Community Care homepage </a:t>
            </a:r>
            <a:r>
              <a:rPr lang="en-US" dirty="0">
                <a:ea typeface="+mn-lt"/>
                <a:cs typeface="+mn-lt"/>
                <a:hlinkClick r:id="rId4"/>
              </a:rPr>
              <a:t>https://wayback.archive-it.org/13781/*/http://www.communitycarestca.ca/COVID-19/</a:t>
            </a:r>
            <a:r>
              <a:rPr lang="en-US" dirty="0">
                <a:ea typeface="+mn-lt"/>
                <a:cs typeface="+mn-lt"/>
              </a:rPr>
              <a:t> </a:t>
            </a:r>
          </a:p>
        </p:txBody>
      </p:sp>
    </p:spTree>
    <p:extLst>
      <p:ext uri="{BB962C8B-B14F-4D97-AF65-F5344CB8AC3E}">
        <p14:creationId xmlns:p14="http://schemas.microsoft.com/office/powerpoint/2010/main" val="573373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0FC61-A6B0-4977-9BEF-5DAE2F6FA590}"/>
              </a:ext>
            </a:extLst>
          </p:cNvPr>
          <p:cNvSpPr>
            <a:spLocks noGrp="1"/>
          </p:cNvSpPr>
          <p:nvPr>
            <p:ph type="title"/>
          </p:nvPr>
        </p:nvSpPr>
        <p:spPr/>
        <p:txBody>
          <a:bodyPr/>
          <a:lstStyle/>
          <a:p>
            <a:r>
              <a:rPr lang="en-US" dirty="0">
                <a:cs typeface="Calibri Light"/>
              </a:rPr>
              <a:t>COVID-19 in Niagara Dataset</a:t>
            </a:r>
            <a:endParaRPr lang="en-US" dirty="0"/>
          </a:p>
        </p:txBody>
      </p:sp>
      <p:sp>
        <p:nvSpPr>
          <p:cNvPr id="3" name="Content Placeholder 2">
            <a:extLst>
              <a:ext uri="{FF2B5EF4-FFF2-40B4-BE49-F238E27FC236}">
                <a16:creationId xmlns:a16="http://schemas.microsoft.com/office/drawing/2014/main" id="{91512BAC-6CD3-4E05-8E92-7D634A687C5A}"/>
              </a:ext>
            </a:extLst>
          </p:cNvPr>
          <p:cNvSpPr>
            <a:spLocks noGrp="1"/>
          </p:cNvSpPr>
          <p:nvPr>
            <p:ph idx="1"/>
          </p:nvPr>
        </p:nvSpPr>
        <p:spPr>
          <a:xfrm>
            <a:off x="838200" y="1649063"/>
            <a:ext cx="10515600" cy="1423701"/>
          </a:xfrm>
        </p:spPr>
        <p:txBody>
          <a:bodyPr vert="horz" lIns="91440" tIns="45720" rIns="91440" bIns="45720" rtlCol="0" anchor="t">
            <a:normAutofit fontScale="92500"/>
          </a:bodyPr>
          <a:lstStyle/>
          <a:p>
            <a:r>
              <a:rPr lang="en-US" dirty="0">
                <a:cs typeface="Calibri"/>
              </a:rPr>
              <a:t>Since April 2020, the Brock University Archives have been capturing COVID-19 related webpages of major municipal governments, businesses and organizations in the Niagara region of Canada using Archive-It.  </a:t>
            </a:r>
            <a:endParaRPr lang="en-US" dirty="0"/>
          </a:p>
        </p:txBody>
      </p:sp>
      <p:pic>
        <p:nvPicPr>
          <p:cNvPr id="4" name="Picture 4" descr="Graphical user interface, application&#10;&#10;Description automatically generated">
            <a:extLst>
              <a:ext uri="{FF2B5EF4-FFF2-40B4-BE49-F238E27FC236}">
                <a16:creationId xmlns:a16="http://schemas.microsoft.com/office/drawing/2014/main" id="{17EF1BAB-8C0D-4B50-BFF5-3916BB27D024}"/>
              </a:ext>
            </a:extLst>
          </p:cNvPr>
          <p:cNvPicPr>
            <a:picLocks noChangeAspect="1"/>
          </p:cNvPicPr>
          <p:nvPr/>
        </p:nvPicPr>
        <p:blipFill rotWithShape="1">
          <a:blip r:embed="rId3"/>
          <a:srcRect l="12982" t="16364" r="13496" b="41591"/>
          <a:stretch/>
        </p:blipFill>
        <p:spPr>
          <a:xfrm>
            <a:off x="943605" y="3211717"/>
            <a:ext cx="10316248" cy="3336270"/>
          </a:xfrm>
          <a:prstGeom prst="rect">
            <a:avLst/>
          </a:prstGeom>
          <a:ln>
            <a:solidFill>
              <a:schemeClr val="tx1"/>
            </a:solidFill>
          </a:ln>
        </p:spPr>
      </p:pic>
    </p:spTree>
    <p:extLst>
      <p:ext uri="{BB962C8B-B14F-4D97-AF65-F5344CB8AC3E}">
        <p14:creationId xmlns:p14="http://schemas.microsoft.com/office/powerpoint/2010/main" val="4005627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0FC61-A6B0-4977-9BEF-5DAE2F6FA590}"/>
              </a:ext>
            </a:extLst>
          </p:cNvPr>
          <p:cNvSpPr>
            <a:spLocks noGrp="1"/>
          </p:cNvSpPr>
          <p:nvPr>
            <p:ph type="title"/>
          </p:nvPr>
        </p:nvSpPr>
        <p:spPr/>
        <p:txBody>
          <a:bodyPr/>
          <a:lstStyle/>
          <a:p>
            <a:r>
              <a:rPr lang="en-US" dirty="0">
                <a:cs typeface="Calibri Light"/>
              </a:rPr>
              <a:t>COVID-19 in Niagara Dataset</a:t>
            </a:r>
            <a:endParaRPr lang="en-US" dirty="0"/>
          </a:p>
        </p:txBody>
      </p:sp>
      <p:sp>
        <p:nvSpPr>
          <p:cNvPr id="3" name="Content Placeholder 2">
            <a:extLst>
              <a:ext uri="{FF2B5EF4-FFF2-40B4-BE49-F238E27FC236}">
                <a16:creationId xmlns:a16="http://schemas.microsoft.com/office/drawing/2014/main" id="{91512BAC-6CD3-4E05-8E92-7D634A687C5A}"/>
              </a:ext>
            </a:extLst>
          </p:cNvPr>
          <p:cNvSpPr>
            <a:spLocks noGrp="1"/>
          </p:cNvSpPr>
          <p:nvPr>
            <p:ph idx="1"/>
          </p:nvPr>
        </p:nvSpPr>
        <p:spPr>
          <a:xfrm>
            <a:off x="838200" y="1658357"/>
            <a:ext cx="10515600" cy="1665753"/>
          </a:xfrm>
        </p:spPr>
        <p:txBody>
          <a:bodyPr vert="horz" lIns="91440" tIns="45720" rIns="91440" bIns="45720" rtlCol="0" anchor="t">
            <a:normAutofit fontScale="92500"/>
          </a:bodyPr>
          <a:lstStyle/>
          <a:p>
            <a:r>
              <a:rPr lang="en-US" dirty="0">
                <a:cs typeface="Calibri"/>
              </a:rPr>
              <a:t>There are 56 key organizations that have been collected consistently over the past 15 months as well as local news articles about the pandemic.</a:t>
            </a:r>
          </a:p>
          <a:p>
            <a:r>
              <a:rPr lang="en-US" dirty="0">
                <a:cs typeface="Calibri"/>
              </a:rPr>
              <a:t>To date, over 3 million documents have been archived totaling approximately 281 GB of data.  And it will continue to grow into 2022.</a:t>
            </a:r>
          </a:p>
        </p:txBody>
      </p:sp>
      <p:pic>
        <p:nvPicPr>
          <p:cNvPr id="4" name="Picture 4">
            <a:extLst>
              <a:ext uri="{FF2B5EF4-FFF2-40B4-BE49-F238E27FC236}">
                <a16:creationId xmlns:a16="http://schemas.microsoft.com/office/drawing/2014/main" id="{A68E860A-7984-490A-9E3F-3147393BC2E3}"/>
              </a:ext>
            </a:extLst>
          </p:cNvPr>
          <p:cNvPicPr>
            <a:picLocks noChangeAspect="1"/>
          </p:cNvPicPr>
          <p:nvPr/>
        </p:nvPicPr>
        <p:blipFill rotWithShape="1">
          <a:blip r:embed="rId3"/>
          <a:srcRect l="36801" t="38977" r="15630" b="36558"/>
          <a:stretch/>
        </p:blipFill>
        <p:spPr>
          <a:xfrm>
            <a:off x="1481255" y="3661083"/>
            <a:ext cx="9232666" cy="2669558"/>
          </a:xfrm>
          <a:prstGeom prst="rect">
            <a:avLst/>
          </a:prstGeom>
          <a:ln>
            <a:solidFill>
              <a:schemeClr val="tx1"/>
            </a:solidFill>
          </a:ln>
        </p:spPr>
      </p:pic>
    </p:spTree>
    <p:extLst>
      <p:ext uri="{BB962C8B-B14F-4D97-AF65-F5344CB8AC3E}">
        <p14:creationId xmlns:p14="http://schemas.microsoft.com/office/powerpoint/2010/main" val="2094192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9D79D-EFBF-4BD3-8DC2-20DD2C60D480}"/>
              </a:ext>
            </a:extLst>
          </p:cNvPr>
          <p:cNvSpPr>
            <a:spLocks noGrp="1"/>
          </p:cNvSpPr>
          <p:nvPr>
            <p:ph type="title"/>
          </p:nvPr>
        </p:nvSpPr>
        <p:spPr/>
        <p:txBody>
          <a:bodyPr/>
          <a:lstStyle/>
          <a:p>
            <a:r>
              <a:rPr lang="en-US">
                <a:cs typeface="Calibri Light"/>
              </a:rPr>
              <a:t>Crisis Communication</a:t>
            </a:r>
            <a:endParaRPr lang="en-US"/>
          </a:p>
        </p:txBody>
      </p:sp>
      <p:sp>
        <p:nvSpPr>
          <p:cNvPr id="3" name="Content Placeholder 2">
            <a:extLst>
              <a:ext uri="{FF2B5EF4-FFF2-40B4-BE49-F238E27FC236}">
                <a16:creationId xmlns:a16="http://schemas.microsoft.com/office/drawing/2014/main" id="{2EEBF1FE-C241-4373-B042-70E339AC5A5C}"/>
              </a:ext>
            </a:extLst>
          </p:cNvPr>
          <p:cNvSpPr>
            <a:spLocks noGrp="1"/>
          </p:cNvSpPr>
          <p:nvPr>
            <p:ph idx="1"/>
          </p:nvPr>
        </p:nvSpPr>
        <p:spPr>
          <a:xfrm>
            <a:off x="838200" y="1510315"/>
            <a:ext cx="10515600" cy="5389233"/>
          </a:xfrm>
        </p:spPr>
        <p:txBody>
          <a:bodyPr vert="horz" lIns="91440" tIns="45720" rIns="91440" bIns="45720" rtlCol="0" anchor="t">
            <a:normAutofit/>
          </a:bodyPr>
          <a:lstStyle/>
          <a:p>
            <a:r>
              <a:rPr lang="en-US" dirty="0">
                <a:cs typeface="Calibri"/>
              </a:rPr>
              <a:t>Effective crisis communication is vital for community resilience, education, trust, and engagement </a:t>
            </a:r>
          </a:p>
          <a:p>
            <a:pPr lvl="1"/>
            <a:r>
              <a:rPr lang="en-US" sz="2800" dirty="0">
                <a:solidFill>
                  <a:srgbClr val="FF0000"/>
                </a:solidFill>
                <a:cs typeface="Calibri"/>
              </a:rPr>
              <a:t>Resilience</a:t>
            </a:r>
            <a:r>
              <a:rPr lang="en-US" sz="2800" dirty="0">
                <a:cs typeface="Calibri"/>
              </a:rPr>
              <a:t> = ability to bounce back after a crisis hits</a:t>
            </a:r>
          </a:p>
          <a:p>
            <a:pPr lvl="1"/>
            <a:r>
              <a:rPr lang="en-US" sz="2800" dirty="0">
                <a:solidFill>
                  <a:srgbClr val="FF0000"/>
                </a:solidFill>
                <a:cs typeface="Calibri"/>
              </a:rPr>
              <a:t>Education</a:t>
            </a:r>
            <a:r>
              <a:rPr lang="en-US" sz="2800" dirty="0">
                <a:cs typeface="Calibri"/>
              </a:rPr>
              <a:t> = knowledge for citizens to act appropriately and reduce their risk</a:t>
            </a:r>
          </a:p>
          <a:p>
            <a:pPr lvl="1"/>
            <a:r>
              <a:rPr lang="en-US" sz="2800" dirty="0">
                <a:solidFill>
                  <a:srgbClr val="FF0000"/>
                </a:solidFill>
                <a:cs typeface="Calibri"/>
              </a:rPr>
              <a:t>Trust</a:t>
            </a:r>
            <a:r>
              <a:rPr lang="en-US" sz="2800" dirty="0">
                <a:cs typeface="Calibri"/>
              </a:rPr>
              <a:t> = citizens find government/health care leaders trustworthy/credible </a:t>
            </a:r>
          </a:p>
          <a:p>
            <a:pPr lvl="1"/>
            <a:r>
              <a:rPr lang="en-US" sz="2800" dirty="0">
                <a:solidFill>
                  <a:srgbClr val="FF0000"/>
                </a:solidFill>
                <a:cs typeface="Calibri"/>
              </a:rPr>
              <a:t>Engagement</a:t>
            </a:r>
            <a:r>
              <a:rPr lang="en-US" sz="2800" dirty="0">
                <a:cs typeface="Calibri"/>
              </a:rPr>
              <a:t> = government/health care leaders must create dialogue with citizens </a:t>
            </a:r>
          </a:p>
          <a:p>
            <a:r>
              <a:rPr lang="en-US" dirty="0">
                <a:cs typeface="Calibri"/>
              </a:rPr>
              <a:t>Niagara Region organizations' pandemic communications important contributor to these four factors</a:t>
            </a:r>
          </a:p>
        </p:txBody>
      </p:sp>
    </p:spTree>
    <p:extLst>
      <p:ext uri="{BB962C8B-B14F-4D97-AF65-F5344CB8AC3E}">
        <p14:creationId xmlns:p14="http://schemas.microsoft.com/office/powerpoint/2010/main" val="986226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9D79D-EFBF-4BD3-8DC2-20DD2C60D480}"/>
              </a:ext>
            </a:extLst>
          </p:cNvPr>
          <p:cNvSpPr>
            <a:spLocks noGrp="1"/>
          </p:cNvSpPr>
          <p:nvPr>
            <p:ph type="title"/>
          </p:nvPr>
        </p:nvSpPr>
        <p:spPr/>
        <p:txBody>
          <a:bodyPr/>
          <a:lstStyle/>
          <a:p>
            <a:r>
              <a:rPr lang="en-US">
                <a:cs typeface="Calibri Light"/>
              </a:rPr>
              <a:t>Crisis Communication</a:t>
            </a:r>
            <a:endParaRPr lang="en-US"/>
          </a:p>
        </p:txBody>
      </p:sp>
      <p:sp>
        <p:nvSpPr>
          <p:cNvPr id="3" name="Content Placeholder 2">
            <a:extLst>
              <a:ext uri="{FF2B5EF4-FFF2-40B4-BE49-F238E27FC236}">
                <a16:creationId xmlns:a16="http://schemas.microsoft.com/office/drawing/2014/main" id="{2EEBF1FE-C241-4373-B042-70E339AC5A5C}"/>
              </a:ext>
            </a:extLst>
          </p:cNvPr>
          <p:cNvSpPr>
            <a:spLocks noGrp="1"/>
          </p:cNvSpPr>
          <p:nvPr>
            <p:ph idx="1"/>
          </p:nvPr>
        </p:nvSpPr>
        <p:spPr/>
        <p:txBody>
          <a:bodyPr vert="horz" lIns="91440" tIns="45720" rIns="91440" bIns="45720" rtlCol="0" anchor="t">
            <a:normAutofit/>
          </a:bodyPr>
          <a:lstStyle/>
          <a:p>
            <a:r>
              <a:rPr lang="en-US" dirty="0">
                <a:cs typeface="Calibri"/>
              </a:rPr>
              <a:t>Even though pandemic only began in winter 2020, some peer-reviewed research already published on how public organizations dealt with pandemic, but none about Canadian crisis management</a:t>
            </a:r>
            <a:endParaRPr lang="en-US" dirty="0"/>
          </a:p>
          <a:p>
            <a:r>
              <a:rPr lang="en-US" dirty="0">
                <a:cs typeface="Calibri"/>
              </a:rPr>
              <a:t>Nothing published yet about role of organizational web sites</a:t>
            </a:r>
          </a:p>
          <a:p>
            <a:r>
              <a:rPr lang="en-US" dirty="0">
                <a:cs typeface="Calibri"/>
              </a:rPr>
              <a:t>Even before pandemic, little published on public organizations and their use of media, particularly social media, in a major health crisis</a:t>
            </a:r>
          </a:p>
          <a:p>
            <a:r>
              <a:rPr lang="en-US" dirty="0">
                <a:cs typeface="Calibri"/>
              </a:rPr>
              <a:t>General themes in this research: 1) social media engagement/education of citizens; 2) consistency/clarity of messaging; 3) role of emotions/empathy in pandemic communication (both leaders' and users')</a:t>
            </a:r>
          </a:p>
          <a:p>
            <a:endParaRPr lang="en-US">
              <a:cs typeface="Calibri"/>
            </a:endParaRPr>
          </a:p>
          <a:p>
            <a:endParaRPr lang="en-US">
              <a:cs typeface="Calibri"/>
            </a:endParaRPr>
          </a:p>
          <a:p>
            <a:endParaRPr lang="en-US">
              <a:cs typeface="Calibri"/>
            </a:endParaRPr>
          </a:p>
        </p:txBody>
      </p:sp>
    </p:spTree>
    <p:extLst>
      <p:ext uri="{BB962C8B-B14F-4D97-AF65-F5344CB8AC3E}">
        <p14:creationId xmlns:p14="http://schemas.microsoft.com/office/powerpoint/2010/main" val="256952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9D79D-EFBF-4BD3-8DC2-20DD2C60D480}"/>
              </a:ext>
            </a:extLst>
          </p:cNvPr>
          <p:cNvSpPr>
            <a:spLocks noGrp="1"/>
          </p:cNvSpPr>
          <p:nvPr>
            <p:ph type="title"/>
          </p:nvPr>
        </p:nvSpPr>
        <p:spPr/>
        <p:txBody>
          <a:bodyPr/>
          <a:lstStyle/>
          <a:p>
            <a:r>
              <a:rPr lang="en-US">
                <a:cs typeface="Calibri Light"/>
              </a:rPr>
              <a:t>Crisis Communication</a:t>
            </a:r>
            <a:endParaRPr lang="en-US"/>
          </a:p>
        </p:txBody>
      </p:sp>
      <p:sp>
        <p:nvSpPr>
          <p:cNvPr id="3" name="Content Placeholder 2">
            <a:extLst>
              <a:ext uri="{FF2B5EF4-FFF2-40B4-BE49-F238E27FC236}">
                <a16:creationId xmlns:a16="http://schemas.microsoft.com/office/drawing/2014/main" id="{2EEBF1FE-C241-4373-B042-70E339AC5A5C}"/>
              </a:ext>
            </a:extLst>
          </p:cNvPr>
          <p:cNvSpPr>
            <a:spLocks noGrp="1"/>
          </p:cNvSpPr>
          <p:nvPr>
            <p:ph idx="1"/>
          </p:nvPr>
        </p:nvSpPr>
        <p:spPr/>
        <p:txBody>
          <a:bodyPr vert="horz" lIns="91440" tIns="45720" rIns="91440" bIns="45720" rtlCol="0" anchor="t">
            <a:normAutofit fontScale="92500" lnSpcReduction="10000"/>
          </a:bodyPr>
          <a:lstStyle/>
          <a:p>
            <a:pPr marL="0" indent="0">
              <a:buNone/>
            </a:pPr>
            <a:r>
              <a:rPr lang="en-US" dirty="0">
                <a:cs typeface="Calibri"/>
              </a:rPr>
              <a:t>Some questions we want to consider:</a:t>
            </a:r>
          </a:p>
          <a:p>
            <a:pPr marL="0" indent="0">
              <a:buNone/>
            </a:pPr>
            <a:endParaRPr lang="en-US">
              <a:cs typeface="Calibri"/>
            </a:endParaRPr>
          </a:p>
          <a:p>
            <a:pPr lvl="1"/>
            <a:r>
              <a:rPr lang="en-US" sz="2800" dirty="0">
                <a:cs typeface="Calibri"/>
              </a:rPr>
              <a:t>What are the similarities and differences between public and private organizational crisis communication during the pandemic?</a:t>
            </a:r>
          </a:p>
          <a:p>
            <a:pPr lvl="1"/>
            <a:r>
              <a:rPr lang="en-US" sz="2800" dirty="0">
                <a:cs typeface="Calibri"/>
              </a:rPr>
              <a:t>Was there a unified voice across organizations on health measures, instructions for </a:t>
            </a:r>
            <a:r>
              <a:rPr lang="en-US" sz="2800" dirty="0" err="1">
                <a:cs typeface="Calibri"/>
              </a:rPr>
              <a:t>behaviour</a:t>
            </a:r>
            <a:r>
              <a:rPr lang="en-US" sz="2800" dirty="0">
                <a:cs typeface="Calibri"/>
              </a:rPr>
              <a:t>, etc.?</a:t>
            </a:r>
          </a:p>
          <a:p>
            <a:pPr lvl="1"/>
            <a:r>
              <a:rPr lang="en-US" sz="2800" dirty="0">
                <a:cs typeface="Calibri"/>
              </a:rPr>
              <a:t>What was the emotional character of pandemic messaging from Niagara Region organizations?</a:t>
            </a:r>
          </a:p>
          <a:p>
            <a:pPr lvl="1"/>
            <a:r>
              <a:rPr lang="en-US" sz="2800" dirty="0">
                <a:cs typeface="Calibri"/>
              </a:rPr>
              <a:t>Did messaging change over time as pandemic circumstances changed? If so, in what ways? </a:t>
            </a:r>
          </a:p>
          <a:p>
            <a:pPr lvl="1"/>
            <a:r>
              <a:rPr lang="en-US" sz="2800" dirty="0">
                <a:cs typeface="Calibri"/>
              </a:rPr>
              <a:t>Did messaging change in step with government mandates? If so, what was the delay/lag?</a:t>
            </a:r>
            <a:endParaRPr lang="en-US" dirty="0">
              <a:cs typeface="Calibri"/>
            </a:endParaRPr>
          </a:p>
          <a:p>
            <a:pPr marL="0" indent="0">
              <a:buNone/>
            </a:pPr>
            <a:endParaRPr lang="en-US">
              <a:cs typeface="Calibri"/>
            </a:endParaRPr>
          </a:p>
        </p:txBody>
      </p:sp>
    </p:spTree>
    <p:extLst>
      <p:ext uri="{BB962C8B-B14F-4D97-AF65-F5344CB8AC3E}">
        <p14:creationId xmlns:p14="http://schemas.microsoft.com/office/powerpoint/2010/main" val="118818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92F27-64AA-41DB-A6F4-617C4A66F6A1}"/>
              </a:ext>
            </a:extLst>
          </p:cNvPr>
          <p:cNvSpPr>
            <a:spLocks noGrp="1"/>
          </p:cNvSpPr>
          <p:nvPr>
            <p:ph type="title"/>
          </p:nvPr>
        </p:nvSpPr>
        <p:spPr/>
        <p:txBody>
          <a:bodyPr/>
          <a:lstStyle/>
          <a:p>
            <a:r>
              <a:rPr lang="en-US">
                <a:cs typeface="Calibri Light"/>
              </a:rPr>
              <a:t>Teaching with Archives Unleashed Material</a:t>
            </a:r>
            <a:endParaRPr lang="en-US"/>
          </a:p>
        </p:txBody>
      </p:sp>
      <p:sp>
        <p:nvSpPr>
          <p:cNvPr id="6" name="Content Placeholder 2">
            <a:extLst>
              <a:ext uri="{FF2B5EF4-FFF2-40B4-BE49-F238E27FC236}">
                <a16:creationId xmlns:a16="http://schemas.microsoft.com/office/drawing/2014/main" id="{6299B97C-EA3A-4B5E-84F0-BB0CC894F0C3}"/>
              </a:ext>
            </a:extLst>
          </p:cNvPr>
          <p:cNvSpPr txBox="1">
            <a:spLocks/>
          </p:cNvSpPr>
          <p:nvPr/>
        </p:nvSpPr>
        <p:spPr>
          <a:xfrm>
            <a:off x="4733132" y="1814582"/>
            <a:ext cx="7167320" cy="4909033"/>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Calibri"/>
              </a:rPr>
              <a:t>The CPCF department at Brock offers a fourth year undergraduate seminar called Data &amp; Society (Comm 4P35)</a:t>
            </a:r>
          </a:p>
          <a:p>
            <a:pPr lvl="1"/>
            <a:r>
              <a:rPr lang="en-US" dirty="0">
                <a:cs typeface="Calibri"/>
              </a:rPr>
              <a:t>Anticipated enrolment is 25 student</a:t>
            </a:r>
          </a:p>
          <a:p>
            <a:endParaRPr lang="en-US">
              <a:cs typeface="Calibri"/>
            </a:endParaRPr>
          </a:p>
          <a:p>
            <a:r>
              <a:rPr lang="en-US" dirty="0">
                <a:cs typeface="Calibri"/>
              </a:rPr>
              <a:t>In fall 2021, the course will prototype a learning activity with AU data</a:t>
            </a:r>
            <a:endParaRPr lang="en-US" dirty="0"/>
          </a:p>
          <a:p>
            <a:pPr marL="0" indent="0">
              <a:buNone/>
            </a:pPr>
            <a:endParaRPr lang="en-US">
              <a:cs typeface="Calibri"/>
            </a:endParaRPr>
          </a:p>
          <a:p>
            <a:r>
              <a:rPr lang="en-US" b="1" dirty="0">
                <a:ea typeface="+mn-lt"/>
                <a:cs typeface="+mn-lt"/>
              </a:rPr>
              <a:t>Draft Concept:</a:t>
            </a:r>
          </a:p>
          <a:p>
            <a:pPr marL="0" indent="0">
              <a:buNone/>
            </a:pPr>
            <a:r>
              <a:rPr lang="en-US" dirty="0">
                <a:cs typeface="Calibri"/>
              </a:rPr>
              <a:t>In the form of case study, students will be asked to explore how non-profit service models for vulnerable community members (e.g., homeless individuals, newcomers, etc.) were communicated during the pandemic to educate service users to stay safe </a:t>
            </a:r>
            <a:endParaRPr lang="en-US">
              <a:cs typeface="Calibri" panose="020F0502020204030204"/>
            </a:endParaRPr>
          </a:p>
          <a:p>
            <a:pPr marL="457200" lvl="1" indent="0">
              <a:buNone/>
            </a:pPr>
            <a:endParaRPr lang="en-US" dirty="0">
              <a:cs typeface="Calibri"/>
            </a:endParaRPr>
          </a:p>
          <a:p>
            <a:pPr marL="0" indent="0">
              <a:buNone/>
            </a:pPr>
            <a:endParaRPr lang="en-US">
              <a:cs typeface="Calibri"/>
            </a:endParaRPr>
          </a:p>
          <a:p>
            <a:pPr marL="0" indent="0">
              <a:buNone/>
            </a:pPr>
            <a:endParaRPr lang="en-US">
              <a:cs typeface="Calibri"/>
            </a:endParaRPr>
          </a:p>
          <a:p>
            <a:pPr marL="0" indent="0">
              <a:buNone/>
            </a:pPr>
            <a:endParaRPr lang="en-US">
              <a:cs typeface="Calibri"/>
            </a:endParaRPr>
          </a:p>
        </p:txBody>
      </p:sp>
      <p:pic>
        <p:nvPicPr>
          <p:cNvPr id="3" name="Picture 4" descr="Lightbulb idea concept">
            <a:extLst>
              <a:ext uri="{FF2B5EF4-FFF2-40B4-BE49-F238E27FC236}">
                <a16:creationId xmlns:a16="http://schemas.microsoft.com/office/drawing/2014/main" id="{F13E8DB3-576A-4AEF-89DC-AEE41C257C71}"/>
              </a:ext>
            </a:extLst>
          </p:cNvPr>
          <p:cNvPicPr>
            <a:picLocks noChangeAspect="1"/>
          </p:cNvPicPr>
          <p:nvPr/>
        </p:nvPicPr>
        <p:blipFill>
          <a:blip r:embed="rId3"/>
          <a:stretch>
            <a:fillRect/>
          </a:stretch>
        </p:blipFill>
        <p:spPr>
          <a:xfrm>
            <a:off x="700846" y="1689954"/>
            <a:ext cx="3729318" cy="2516095"/>
          </a:xfrm>
          <a:prstGeom prst="rect">
            <a:avLst/>
          </a:prstGeom>
        </p:spPr>
      </p:pic>
      <p:pic>
        <p:nvPicPr>
          <p:cNvPr id="8" name="Picture 8" descr="Icon&#10;&#10;Description automatically generated">
            <a:extLst>
              <a:ext uri="{FF2B5EF4-FFF2-40B4-BE49-F238E27FC236}">
                <a16:creationId xmlns:a16="http://schemas.microsoft.com/office/drawing/2014/main" id="{7DA00E01-9908-4E3A-8FED-322AFAC9CC29}"/>
              </a:ext>
            </a:extLst>
          </p:cNvPr>
          <p:cNvPicPr>
            <a:picLocks noChangeAspect="1"/>
          </p:cNvPicPr>
          <p:nvPr/>
        </p:nvPicPr>
        <p:blipFill>
          <a:blip r:embed="rId4"/>
          <a:stretch>
            <a:fillRect/>
          </a:stretch>
        </p:blipFill>
        <p:spPr>
          <a:xfrm>
            <a:off x="1676400" y="2818854"/>
            <a:ext cx="2743200" cy="1011115"/>
          </a:xfrm>
          <a:prstGeom prst="rect">
            <a:avLst/>
          </a:prstGeom>
        </p:spPr>
      </p:pic>
    </p:spTree>
    <p:extLst>
      <p:ext uri="{BB962C8B-B14F-4D97-AF65-F5344CB8AC3E}">
        <p14:creationId xmlns:p14="http://schemas.microsoft.com/office/powerpoint/2010/main" val="4174310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3322E-2211-4FA2-A42E-A7E02CD5C763}"/>
              </a:ext>
            </a:extLst>
          </p:cNvPr>
          <p:cNvSpPr>
            <a:spLocks noGrp="1"/>
          </p:cNvSpPr>
          <p:nvPr>
            <p:ph type="title"/>
          </p:nvPr>
        </p:nvSpPr>
        <p:spPr/>
        <p:txBody>
          <a:bodyPr/>
          <a:lstStyle/>
          <a:p>
            <a:r>
              <a:rPr lang="en-US">
                <a:cs typeface="Calibri Light"/>
              </a:rPr>
              <a:t>Teaching with Archives Unleashed Material</a:t>
            </a:r>
            <a:endParaRPr lang="en-US"/>
          </a:p>
        </p:txBody>
      </p:sp>
      <p:pic>
        <p:nvPicPr>
          <p:cNvPr id="4" name="Picture 4" descr="Graphical user interface, application&#10;&#10;Description automatically generated">
            <a:extLst>
              <a:ext uri="{FF2B5EF4-FFF2-40B4-BE49-F238E27FC236}">
                <a16:creationId xmlns:a16="http://schemas.microsoft.com/office/drawing/2014/main" id="{DF5B4AC8-1D5E-438D-A3B6-4203C16E7A4F}"/>
              </a:ext>
            </a:extLst>
          </p:cNvPr>
          <p:cNvPicPr>
            <a:picLocks noGrp="1" noChangeAspect="1"/>
          </p:cNvPicPr>
          <p:nvPr>
            <p:ph idx="1"/>
          </p:nvPr>
        </p:nvPicPr>
        <p:blipFill>
          <a:blip r:embed="rId3"/>
          <a:stretch>
            <a:fillRect/>
          </a:stretch>
        </p:blipFill>
        <p:spPr>
          <a:xfrm>
            <a:off x="535791" y="1552298"/>
            <a:ext cx="5556999" cy="2565791"/>
          </a:xfrm>
        </p:spPr>
      </p:pic>
      <p:sp>
        <p:nvSpPr>
          <p:cNvPr id="8" name="Content Placeholder 2">
            <a:extLst>
              <a:ext uri="{FF2B5EF4-FFF2-40B4-BE49-F238E27FC236}">
                <a16:creationId xmlns:a16="http://schemas.microsoft.com/office/drawing/2014/main" id="{F8ADF7A3-71DD-472E-BABA-72F2022FD6B6}"/>
              </a:ext>
            </a:extLst>
          </p:cNvPr>
          <p:cNvSpPr txBox="1">
            <a:spLocks/>
          </p:cNvSpPr>
          <p:nvPr/>
        </p:nvSpPr>
        <p:spPr>
          <a:xfrm>
            <a:off x="7231719" y="1780347"/>
            <a:ext cx="4823341" cy="165120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a:cs typeface="Calibri"/>
              </a:rPr>
              <a:t>Example from the data set: </a:t>
            </a:r>
            <a:r>
              <a:rPr lang="en-US" sz="2400">
                <a:cs typeface="Calibri"/>
              </a:rPr>
              <a:t>Community Care Niagara provides food bank, housing help and other critical services</a:t>
            </a:r>
          </a:p>
          <a:p>
            <a:r>
              <a:rPr lang="en-US" sz="2400">
                <a:cs typeface="Calibri"/>
              </a:rPr>
              <a:t>The Community Care Covid-19 page was archived 87 time (to date) through Brock's Covid-19 in Niagara 2020 Collection</a:t>
            </a:r>
          </a:p>
          <a:p>
            <a:endParaRPr lang="en-US">
              <a:cs typeface="Calibri"/>
            </a:endParaRPr>
          </a:p>
          <a:p>
            <a:pPr marL="0" indent="0">
              <a:buNone/>
            </a:pPr>
            <a:endParaRPr lang="en-US">
              <a:cs typeface="Calibri"/>
            </a:endParaRPr>
          </a:p>
          <a:p>
            <a:pPr marL="0" indent="0">
              <a:buNone/>
            </a:pPr>
            <a:endParaRPr lang="en-US">
              <a:cs typeface="Calibri"/>
            </a:endParaRPr>
          </a:p>
          <a:p>
            <a:pPr marL="0" indent="0">
              <a:buNone/>
            </a:pPr>
            <a:endParaRPr lang="en-US">
              <a:cs typeface="Calibri"/>
            </a:endParaRPr>
          </a:p>
        </p:txBody>
      </p:sp>
      <p:sp>
        <p:nvSpPr>
          <p:cNvPr id="3" name="TextBox 2">
            <a:extLst>
              <a:ext uri="{FF2B5EF4-FFF2-40B4-BE49-F238E27FC236}">
                <a16:creationId xmlns:a16="http://schemas.microsoft.com/office/drawing/2014/main" id="{D56A4E02-68E2-4DED-B235-F186C67EB6F8}"/>
              </a:ext>
            </a:extLst>
          </p:cNvPr>
          <p:cNvSpPr txBox="1"/>
          <p:nvPr/>
        </p:nvSpPr>
        <p:spPr>
          <a:xfrm>
            <a:off x="380472" y="4682425"/>
            <a:ext cx="11731026"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Arial"/>
              <a:buChar char="•"/>
            </a:pPr>
            <a:r>
              <a:rPr lang="en-US" sz="2400" dirty="0">
                <a:cs typeface="Arial"/>
              </a:rPr>
              <a:t> A sub-data set of Community Care and other non-profit organization will be aggregated</a:t>
            </a:r>
            <a:endParaRPr lang="en-US" dirty="0">
              <a:cs typeface="Calibri" panose="020F0502020204030204"/>
            </a:endParaRPr>
          </a:p>
          <a:p>
            <a:r>
              <a:rPr lang="en-US" sz="2400" dirty="0">
                <a:cs typeface="Arial"/>
              </a:rPr>
              <a:t>​ (target 5-10 organizations; 435-870 webpages )</a:t>
            </a:r>
            <a:endParaRPr lang="en-US"/>
          </a:p>
          <a:p>
            <a:pPr>
              <a:buChar char="•"/>
            </a:pPr>
            <a:r>
              <a:rPr lang="en-US" sz="2400" dirty="0">
                <a:cs typeface="Arial"/>
              </a:rPr>
              <a:t> Students in Comm 4P35 will query data to locate how terms like 'social distancing' or 'masking' emerge temporally across the archived pages that describe precautions necessary to deliver vital community services </a:t>
            </a:r>
          </a:p>
        </p:txBody>
      </p:sp>
      <p:sp>
        <p:nvSpPr>
          <p:cNvPr id="5" name="Arrow: Left 4">
            <a:extLst>
              <a:ext uri="{FF2B5EF4-FFF2-40B4-BE49-F238E27FC236}">
                <a16:creationId xmlns:a16="http://schemas.microsoft.com/office/drawing/2014/main" id="{66CA804C-CFFA-4BCB-AD08-C0D8F36ED7F6}"/>
              </a:ext>
            </a:extLst>
          </p:cNvPr>
          <p:cNvSpPr/>
          <p:nvPr/>
        </p:nvSpPr>
        <p:spPr>
          <a:xfrm rot="-1500000">
            <a:off x="5586469" y="2139053"/>
            <a:ext cx="1534885" cy="108312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0678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AC721-BEBD-43F4-AEEB-BC351192EAB0}"/>
              </a:ext>
            </a:extLst>
          </p:cNvPr>
          <p:cNvSpPr>
            <a:spLocks noGrp="1"/>
          </p:cNvSpPr>
          <p:nvPr>
            <p:ph type="title"/>
          </p:nvPr>
        </p:nvSpPr>
        <p:spPr/>
        <p:txBody>
          <a:bodyPr/>
          <a:lstStyle/>
          <a:p>
            <a:r>
              <a:rPr lang="en-US" dirty="0">
                <a:cs typeface="Calibri Light"/>
              </a:rPr>
              <a:t>Teaching with Web Archives Cont'd</a:t>
            </a:r>
            <a:endParaRPr lang="en-US" dirty="0"/>
          </a:p>
        </p:txBody>
      </p:sp>
      <p:pic>
        <p:nvPicPr>
          <p:cNvPr id="5" name="Picture 4" descr="Icon&#10;&#10;Description automatically generated">
            <a:extLst>
              <a:ext uri="{FF2B5EF4-FFF2-40B4-BE49-F238E27FC236}">
                <a16:creationId xmlns:a16="http://schemas.microsoft.com/office/drawing/2014/main" id="{86B4A3E4-F6C2-4112-A6BB-7C93FBC5274D}"/>
              </a:ext>
            </a:extLst>
          </p:cNvPr>
          <p:cNvPicPr>
            <a:picLocks noChangeAspect="1"/>
          </p:cNvPicPr>
          <p:nvPr/>
        </p:nvPicPr>
        <p:blipFill>
          <a:blip r:embed="rId2"/>
          <a:stretch>
            <a:fillRect/>
          </a:stretch>
        </p:blipFill>
        <p:spPr>
          <a:xfrm>
            <a:off x="919480" y="2685098"/>
            <a:ext cx="2705735" cy="2705735"/>
          </a:xfrm>
          <a:prstGeom prst="rect">
            <a:avLst/>
          </a:prstGeom>
        </p:spPr>
      </p:pic>
      <p:pic>
        <p:nvPicPr>
          <p:cNvPr id="7" name="Picture 5" descr="A picture containing logo&#10;&#10;Description automatically generated">
            <a:extLst>
              <a:ext uri="{FF2B5EF4-FFF2-40B4-BE49-F238E27FC236}">
                <a16:creationId xmlns:a16="http://schemas.microsoft.com/office/drawing/2014/main" id="{66204BB0-04C1-47A1-B485-69B9FD79CBA1}"/>
              </a:ext>
            </a:extLst>
          </p:cNvPr>
          <p:cNvPicPr>
            <a:picLocks noChangeAspect="1"/>
          </p:cNvPicPr>
          <p:nvPr/>
        </p:nvPicPr>
        <p:blipFill>
          <a:blip r:embed="rId3"/>
          <a:stretch>
            <a:fillRect/>
          </a:stretch>
        </p:blipFill>
        <p:spPr>
          <a:xfrm>
            <a:off x="4448493" y="2685098"/>
            <a:ext cx="2705735" cy="2705735"/>
          </a:xfrm>
          <a:prstGeom prst="rect">
            <a:avLst/>
          </a:prstGeom>
        </p:spPr>
      </p:pic>
      <p:pic>
        <p:nvPicPr>
          <p:cNvPr id="9" name="Picture 6" descr="Icon&#10;&#10;Description automatically generated">
            <a:extLst>
              <a:ext uri="{FF2B5EF4-FFF2-40B4-BE49-F238E27FC236}">
                <a16:creationId xmlns:a16="http://schemas.microsoft.com/office/drawing/2014/main" id="{FAD322E8-1E69-4834-A712-2D8B31C1E2A0}"/>
              </a:ext>
            </a:extLst>
          </p:cNvPr>
          <p:cNvPicPr>
            <a:picLocks noChangeAspect="1"/>
          </p:cNvPicPr>
          <p:nvPr/>
        </p:nvPicPr>
        <p:blipFill>
          <a:blip r:embed="rId4"/>
          <a:stretch>
            <a:fillRect/>
          </a:stretch>
        </p:blipFill>
        <p:spPr>
          <a:xfrm>
            <a:off x="7977505" y="2685098"/>
            <a:ext cx="2705735" cy="2705735"/>
          </a:xfrm>
          <a:prstGeom prst="rect">
            <a:avLst/>
          </a:prstGeom>
        </p:spPr>
      </p:pic>
    </p:spTree>
    <p:extLst>
      <p:ext uri="{BB962C8B-B14F-4D97-AF65-F5344CB8AC3E}">
        <p14:creationId xmlns:p14="http://schemas.microsoft.com/office/powerpoint/2010/main" val="427335604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11</Slides>
  <Notes>7</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Crisis Communication in the Niagara Region during the COVID-19 Pandemic</vt:lpstr>
      <vt:lpstr>COVID-19 in Niagara Dataset</vt:lpstr>
      <vt:lpstr>COVID-19 in Niagara Dataset</vt:lpstr>
      <vt:lpstr>Crisis Communication</vt:lpstr>
      <vt:lpstr>Crisis Communication</vt:lpstr>
      <vt:lpstr>Crisis Communication</vt:lpstr>
      <vt:lpstr>Teaching with Archives Unleashed Material</vt:lpstr>
      <vt:lpstr>Teaching with Archives Unleashed Material</vt:lpstr>
      <vt:lpstr>Teaching with Web Archives Cont'd</vt:lpstr>
      <vt:lpstr>Teaching with Web Archives Cont'd</vt:lpstr>
      <vt:lpstr>References &amp; Image Credits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255</cp:revision>
  <dcterms:created xsi:type="dcterms:W3CDTF">2021-05-12T16:45:33Z</dcterms:created>
  <dcterms:modified xsi:type="dcterms:W3CDTF">2021-07-13T12:13:32Z</dcterms:modified>
</cp:coreProperties>
</file>

<file path=docProps/thumbnail.jpeg>
</file>